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  <p:sldMasterId id="2147483783" r:id="rId2"/>
    <p:sldMasterId id="2147483795" r:id="rId3"/>
  </p:sldMasterIdLst>
  <p:handoutMasterIdLst>
    <p:handoutMasterId r:id="rId16"/>
  </p:handoutMasterIdLst>
  <p:sldIdLst>
    <p:sldId id="277" r:id="rId4"/>
    <p:sldId id="256" r:id="rId5"/>
    <p:sldId id="274" r:id="rId6"/>
    <p:sldId id="258" r:id="rId7"/>
    <p:sldId id="275" r:id="rId8"/>
    <p:sldId id="271" r:id="rId9"/>
    <p:sldId id="264" r:id="rId10"/>
    <p:sldId id="265" r:id="rId11"/>
    <p:sldId id="272" r:id="rId12"/>
    <p:sldId id="273" r:id="rId13"/>
    <p:sldId id="276" r:id="rId14"/>
    <p:sldId id="268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31" autoAdjust="0"/>
    <p:restoredTop sz="94660"/>
  </p:normalViewPr>
  <p:slideViewPr>
    <p:cSldViewPr snapToGrid="0">
      <p:cViewPr varScale="1">
        <p:scale>
          <a:sx n="72" d="100"/>
          <a:sy n="72" d="100"/>
        </p:scale>
        <p:origin x="24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ustomXml" Target="../customXml/item3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D1174A-7C6E-43A1-85B4-469A1132F26E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A427D7-2DE4-4D10-BE22-44D0C49475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93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60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2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97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027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74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691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853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30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9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804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17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84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0812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280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379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8064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515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7922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9191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7370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89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11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231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8578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6566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3978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1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1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7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8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88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5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82787-1639-463D-8B83-2AF338C7464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0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62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3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a/url?sa=i&amp;rct=j&amp;q=&amp;esrc=s&amp;frm=1&amp;source=images&amp;cd=&amp;cad=rja&amp;uact=8&amp;docid=P7yeun50JVv7KM&amp;tbnid=-7T5s4G8EsiQcM:&amp;ved=0CAUQjRw&amp;url=http://www.csib.org/tim-hortons-giveaway/&amp;ei=bfZnU8zPHM-ZyATaxYHQCA&amp;bvm=bv.65788261,d.aWw&amp;psig=AFQjCNGIrI5OkqrWM5Z6pM8SjSdT6mW0aQ&amp;ust=139940860223862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697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C000"/>
                </a:solidFill>
              </a:rPr>
              <a:t>WELCOME, thanks for coming.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930" y="963477"/>
            <a:ext cx="11845835" cy="5581014"/>
          </a:xfrm>
        </p:spPr>
        <p:txBody>
          <a:bodyPr>
            <a:noAutofit/>
          </a:bodyPr>
          <a:lstStyle/>
          <a:p>
            <a:r>
              <a:rPr lang="en-US" sz="5500" b="1" dirty="0">
                <a:solidFill>
                  <a:schemeClr val="bg1"/>
                </a:solidFill>
              </a:rPr>
              <a:t>Please check off your name on the sheet near the door and take an information package which consists of 3 sheets. The </a:t>
            </a:r>
            <a:r>
              <a:rPr lang="en-US" sz="5500" b="1" dirty="0">
                <a:solidFill>
                  <a:srgbClr val="FFFF00"/>
                </a:solidFill>
              </a:rPr>
              <a:t>yellow</a:t>
            </a:r>
            <a:r>
              <a:rPr lang="en-US" sz="5500" b="1" dirty="0">
                <a:solidFill>
                  <a:schemeClr val="bg1"/>
                </a:solidFill>
              </a:rPr>
              <a:t> </a:t>
            </a:r>
            <a:r>
              <a:rPr lang="en-US" sz="5500" b="1" dirty="0">
                <a:solidFill>
                  <a:srgbClr val="FFFF00"/>
                </a:solidFill>
              </a:rPr>
              <a:t>form is to be returned</a:t>
            </a:r>
            <a:r>
              <a:rPr lang="en-US" sz="5500" b="1" dirty="0">
                <a:solidFill>
                  <a:schemeClr val="bg1"/>
                </a:solidFill>
              </a:rPr>
              <a:t>, the white sheets are yours to keep. If you are taking sheets for a friend, please check off their name too. </a:t>
            </a:r>
          </a:p>
        </p:txBody>
      </p:sp>
    </p:spTree>
    <p:extLst>
      <p:ext uri="{BB962C8B-B14F-4D97-AF65-F5344CB8AC3E}">
        <p14:creationId xmlns:p14="http://schemas.microsoft.com/office/powerpoint/2010/main" val="2512608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9604" y="149902"/>
            <a:ext cx="7886700" cy="1325563"/>
          </a:xfrm>
        </p:spPr>
        <p:txBody>
          <a:bodyPr>
            <a:normAutofit/>
          </a:bodyPr>
          <a:lstStyle/>
          <a:p>
            <a:r>
              <a:rPr lang="en-CA" sz="4800" b="1" dirty="0"/>
              <a:t> </a:t>
            </a:r>
            <a:r>
              <a:rPr lang="en-CA" sz="4000" b="1" u="sng" dirty="0">
                <a:solidFill>
                  <a:schemeClr val="bg1"/>
                </a:solidFill>
              </a:rPr>
              <a:t>Electronic devices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9604" y="1706740"/>
            <a:ext cx="10903600" cy="5151260"/>
          </a:xfrm>
        </p:spPr>
        <p:txBody>
          <a:bodyPr>
            <a:normAutofit/>
          </a:bodyPr>
          <a:lstStyle/>
          <a:p>
            <a:r>
              <a:rPr lang="en-CA" sz="2800" dirty="0">
                <a:solidFill>
                  <a:schemeClr val="bg1"/>
                </a:solidFill>
              </a:rPr>
              <a:t>Students are responsible for any electronic device they bring (phone, camera, tablet, etc.)</a:t>
            </a:r>
          </a:p>
          <a:p>
            <a:r>
              <a:rPr lang="en-CA" sz="2800" dirty="0">
                <a:solidFill>
                  <a:schemeClr val="bg1"/>
                </a:solidFill>
              </a:rPr>
              <a:t>Know your phone plan (e.g. roaming charges).</a:t>
            </a:r>
          </a:p>
          <a:p>
            <a:r>
              <a:rPr lang="en-CA" sz="2800" dirty="0">
                <a:solidFill>
                  <a:schemeClr val="bg1"/>
                </a:solidFill>
              </a:rPr>
              <a:t>Internet is available in rooms.</a:t>
            </a:r>
          </a:p>
          <a:p>
            <a:r>
              <a:rPr lang="en-CA" sz="2800" dirty="0">
                <a:solidFill>
                  <a:schemeClr val="bg1"/>
                </a:solidFill>
              </a:rPr>
              <a:t>The buses have Wi-Fi, however, with the number of students on the bus, this can be ‘spotty’.</a:t>
            </a:r>
          </a:p>
          <a:p>
            <a:r>
              <a:rPr lang="en-CA" sz="2800" dirty="0">
                <a:solidFill>
                  <a:schemeClr val="bg1"/>
                </a:solidFill>
              </a:rPr>
              <a:t>Cell phone use may be restricted during certain portions of the itinerary (</a:t>
            </a:r>
            <a:r>
              <a:rPr lang="en-CA" sz="2800" dirty="0" err="1">
                <a:solidFill>
                  <a:schemeClr val="bg1"/>
                </a:solidFill>
              </a:rPr>
              <a:t>i.e</a:t>
            </a:r>
            <a:r>
              <a:rPr lang="en-CA" sz="2800" dirty="0">
                <a:solidFill>
                  <a:schemeClr val="bg1"/>
                </a:solidFill>
              </a:rPr>
              <a:t> museum, improve, citadel, etc.).  Don’t call them, they’ll call you! </a:t>
            </a:r>
            <a:r>
              <a:rPr lang="en-CA" sz="2800" dirty="0">
                <a:solidFill>
                  <a:schemeClr val="bg1"/>
                </a:solidFill>
                <a:sym typeface="Wingdings" panose="05000000000000000000" pitchFamily="2" charset="2"/>
              </a:rPr>
              <a:t> </a:t>
            </a:r>
            <a:endParaRPr lang="en-CA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CA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CA" sz="36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40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9604" y="149903"/>
            <a:ext cx="7886700" cy="1012054"/>
          </a:xfrm>
        </p:spPr>
        <p:txBody>
          <a:bodyPr>
            <a:normAutofit/>
          </a:bodyPr>
          <a:lstStyle/>
          <a:p>
            <a:r>
              <a:rPr lang="en-CA" sz="4800" b="1" dirty="0"/>
              <a:t> </a:t>
            </a:r>
            <a:r>
              <a:rPr lang="en-CA" sz="4000" b="1" u="sng" dirty="0">
                <a:solidFill>
                  <a:schemeClr val="bg1"/>
                </a:solidFill>
              </a:rPr>
              <a:t>General Rules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2850" y="1031328"/>
            <a:ext cx="10903600" cy="5151260"/>
          </a:xfrm>
        </p:spPr>
        <p:txBody>
          <a:bodyPr>
            <a:normAutofit lnSpcReduction="10000"/>
          </a:bodyPr>
          <a:lstStyle/>
          <a:p>
            <a:r>
              <a:rPr lang="en-CA" sz="2800" dirty="0">
                <a:solidFill>
                  <a:schemeClr val="bg1"/>
                </a:solidFill>
              </a:rPr>
              <a:t>Energy drinks are not permitted at any time.</a:t>
            </a:r>
          </a:p>
          <a:p>
            <a:r>
              <a:rPr lang="en-CA" sz="2800" dirty="0">
                <a:solidFill>
                  <a:schemeClr val="bg1"/>
                </a:solidFill>
              </a:rPr>
              <a:t>Chaperones have the right to search your bags and your room at any point during the trip.</a:t>
            </a:r>
          </a:p>
          <a:p>
            <a:r>
              <a:rPr lang="en-CA" sz="2800" dirty="0">
                <a:solidFill>
                  <a:schemeClr val="bg1"/>
                </a:solidFill>
              </a:rPr>
              <a:t>Students are not permitted to leave the hotel at any time without a chaperone. </a:t>
            </a:r>
          </a:p>
          <a:p>
            <a:r>
              <a:rPr lang="en-CA" sz="2800" dirty="0">
                <a:solidFill>
                  <a:schemeClr val="bg1"/>
                </a:solidFill>
              </a:rPr>
              <a:t>Vaping, smoking, alcohol or drugs will result in immediate expulsion from the trip at the parent’s expense. (Activity or possession)</a:t>
            </a:r>
          </a:p>
          <a:p>
            <a:r>
              <a:rPr lang="en-CA" sz="2800" dirty="0">
                <a:solidFill>
                  <a:schemeClr val="bg1"/>
                </a:solidFill>
              </a:rPr>
              <a:t>If students are visiting other rooms, the door must be propped open while they are visiting. </a:t>
            </a:r>
          </a:p>
          <a:p>
            <a:r>
              <a:rPr lang="en-CA" sz="2800" dirty="0">
                <a:solidFill>
                  <a:schemeClr val="bg1"/>
                </a:solidFill>
              </a:rPr>
              <a:t>After night time curfew and room checks, students are not permitted to leave their room, order take out, etc. </a:t>
            </a:r>
          </a:p>
          <a:p>
            <a:r>
              <a:rPr lang="en-CA" sz="2800" dirty="0">
                <a:solidFill>
                  <a:schemeClr val="bg1"/>
                </a:solidFill>
              </a:rPr>
              <a:t>Always be with at least one other person.</a:t>
            </a:r>
          </a:p>
          <a:p>
            <a:endParaRPr lang="en-CA" sz="2800" dirty="0">
              <a:solidFill>
                <a:schemeClr val="bg1"/>
              </a:solidFill>
            </a:endParaRPr>
          </a:p>
          <a:p>
            <a:endParaRPr lang="en-CA" sz="2800" dirty="0">
              <a:solidFill>
                <a:schemeClr val="bg1"/>
              </a:solidFill>
            </a:endParaRPr>
          </a:p>
          <a:p>
            <a:endParaRPr lang="en-CA" sz="2800" dirty="0">
              <a:solidFill>
                <a:schemeClr val="bg1"/>
              </a:solidFill>
            </a:endParaRPr>
          </a:p>
          <a:p>
            <a:endParaRPr lang="en-CA" sz="2800" dirty="0">
              <a:solidFill>
                <a:schemeClr val="bg1"/>
              </a:solidFill>
            </a:endParaRPr>
          </a:p>
          <a:p>
            <a:endParaRPr lang="en-CA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CA" sz="36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63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984" y="2748623"/>
            <a:ext cx="8596668" cy="1320800"/>
          </a:xfrm>
        </p:spPr>
        <p:txBody>
          <a:bodyPr/>
          <a:lstStyle/>
          <a:p>
            <a:pPr algn="ctr"/>
            <a:r>
              <a:rPr lang="fr-CA" b="1" dirty="0">
                <a:solidFill>
                  <a:schemeClr val="bg1"/>
                </a:solidFill>
              </a:rPr>
              <a:t>Questions?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195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9326" y="2863798"/>
            <a:ext cx="8419171" cy="303726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Quebec City Cultural Trip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Wednesday June 12</a:t>
            </a:r>
            <a:r>
              <a:rPr lang="en-US" sz="2800" b="1" baseline="30000" dirty="0">
                <a:solidFill>
                  <a:schemeClr val="bg1"/>
                </a:solidFill>
              </a:rPr>
              <a:t>th</a:t>
            </a:r>
            <a:r>
              <a:rPr lang="en-US" sz="2800" b="1" dirty="0">
                <a:solidFill>
                  <a:schemeClr val="bg1"/>
                </a:solidFill>
              </a:rPr>
              <a:t> – Saturday, June 15</a:t>
            </a:r>
            <a:r>
              <a:rPr lang="en-US" sz="2800" b="1" baseline="30000" dirty="0">
                <a:solidFill>
                  <a:schemeClr val="bg1"/>
                </a:solidFill>
              </a:rPr>
              <a:t>th</a:t>
            </a:r>
            <a:r>
              <a:rPr lang="en-US" sz="2800" b="1" dirty="0">
                <a:solidFill>
                  <a:schemeClr val="bg1"/>
                </a:solidFill>
              </a:rPr>
              <a:t> 2019</a:t>
            </a:r>
            <a:br>
              <a:rPr lang="en-US" b="1" u="sng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9326" y="4812371"/>
            <a:ext cx="7703840" cy="108868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Parent Information Meeting</a:t>
            </a:r>
          </a:p>
          <a:p>
            <a:r>
              <a:rPr lang="en-US" dirty="0">
                <a:solidFill>
                  <a:schemeClr val="bg1"/>
                </a:solidFill>
              </a:rPr>
              <a:t>28 May, 2019</a:t>
            </a:r>
          </a:p>
        </p:txBody>
      </p:sp>
      <p:pic>
        <p:nvPicPr>
          <p:cNvPr id="1026" name="Picture 2" descr="BonVivant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764" y="325368"/>
            <a:ext cx="3859938" cy="210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0" name="Picture 2" descr="Image result for quispamsis middle scho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255" y="325368"/>
            <a:ext cx="3224143" cy="21084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816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0000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82069" y="-107684"/>
            <a:ext cx="96099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C000"/>
                </a:solidFill>
              </a:rPr>
              <a:t>Show your Cougar PRIDE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8789" y="598714"/>
          <a:ext cx="12173211" cy="6274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7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6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1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67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01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0" dirty="0">
                          <a:solidFill>
                            <a:srgbClr val="920000"/>
                          </a:solidFill>
                        </a:rPr>
                        <a:t>Class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920000"/>
                          </a:solidFill>
                        </a:rPr>
                        <a:t>Common Areas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920000"/>
                          </a:solidFill>
                        </a:rPr>
                        <a:t>Community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0111">
                <a:tc>
                  <a:txBody>
                    <a:bodyPr/>
                    <a:lstStyle/>
                    <a:p>
                      <a:pPr algn="l"/>
                      <a:r>
                        <a:rPr lang="en-US" sz="4800" dirty="0">
                          <a:solidFill>
                            <a:srgbClr val="9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r>
                        <a:rPr lang="en-US" sz="4800" baseline="0" dirty="0"/>
                        <a:t> </a:t>
                      </a:r>
                      <a:r>
                        <a:rPr lang="en-US" baseline="0" dirty="0"/>
                        <a:t>         </a:t>
                      </a:r>
                      <a:r>
                        <a:rPr lang="en-US" sz="2000" b="1" dirty="0">
                          <a:effectLst/>
                        </a:rPr>
                        <a:t>Prepared</a:t>
                      </a:r>
                    </a:p>
                  </a:txBody>
                  <a:tcPr anchor="ctr"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prepared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have my supplies (books, pen/pencil, etc.).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arrive on time.</a:t>
                      </a:r>
                    </a:p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attend all classes. 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prepared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have my supplies (lunch, money, clothing, etc.).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have a plan/destination. </a:t>
                      </a:r>
                    </a:p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arrive on time.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prepared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have my supplies (equipment, clothing, etc.).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arrive on time.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995">
                <a:tc>
                  <a:txBody>
                    <a:bodyPr/>
                    <a:lstStyle/>
                    <a:p>
                      <a:pPr algn="l"/>
                      <a:r>
                        <a:rPr lang="en-US" sz="4800" dirty="0">
                          <a:solidFill>
                            <a:srgbClr val="9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r>
                        <a:rPr lang="en-US" sz="4800" baseline="0" dirty="0">
                          <a:effectLst/>
                        </a:rPr>
                        <a:t> </a:t>
                      </a:r>
                      <a:r>
                        <a:rPr lang="en-US" baseline="0" dirty="0">
                          <a:effectLst/>
                        </a:rPr>
                        <a:t>         </a:t>
                      </a:r>
                      <a:r>
                        <a:rPr lang="en-US" sz="2000" b="1" baseline="0" dirty="0">
                          <a:effectLst/>
                        </a:rPr>
                        <a:t>Respect</a:t>
                      </a:r>
                      <a:r>
                        <a:rPr lang="en-US" sz="2000" b="1" dirty="0">
                          <a:effectLst/>
                        </a:rPr>
                        <a:t>        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respect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exercise kindness.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follow classroom procedures.</a:t>
                      </a:r>
                    </a:p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use materials properly. 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respect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exercise kindness.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leave an area cleaner than the way I found it.</a:t>
                      </a:r>
                    </a:p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follow procedures (hands to self, feet to self, </a:t>
                      </a:r>
                      <a:b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line up, etc.). 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respect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exercise kindness.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use positive words and actions. </a:t>
                      </a:r>
                    </a:p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use appropriate volume/tone/language.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0995">
                <a:tc>
                  <a:txBody>
                    <a:bodyPr/>
                    <a:lstStyle/>
                    <a:p>
                      <a:pPr algn="l"/>
                      <a:r>
                        <a:rPr lang="en-US" sz="4800" dirty="0">
                          <a:solidFill>
                            <a:srgbClr val="9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en-US" sz="4800" dirty="0">
                          <a:effectLst/>
                        </a:rPr>
                        <a:t>  </a:t>
                      </a:r>
                      <a:r>
                        <a:rPr lang="en-US" dirty="0">
                          <a:effectLst/>
                        </a:rPr>
                        <a:t>         </a:t>
                      </a:r>
                      <a:r>
                        <a:rPr lang="en-US" sz="2000" b="1" dirty="0">
                          <a:effectLst/>
                        </a:rPr>
                        <a:t>Involved</a:t>
                      </a:r>
                    </a:p>
                  </a:txBody>
                  <a:tcPr anchor="ctr"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involved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participate and listen actively.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share ideas.</a:t>
                      </a:r>
                    </a:p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am a valuable team member.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involved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speak up.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support school events.</a:t>
                      </a:r>
                    </a:p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join in. 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involved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help others.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am a role model.</a:t>
                      </a:r>
                    </a:p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volunteer.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0995">
                <a:tc>
                  <a:txBody>
                    <a:bodyPr/>
                    <a:lstStyle/>
                    <a:p>
                      <a:pPr algn="l"/>
                      <a:r>
                        <a:rPr lang="en-US" sz="4800" dirty="0">
                          <a:solidFill>
                            <a:srgbClr val="9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r>
                        <a:rPr lang="en-US" sz="4800" dirty="0">
                          <a:effectLst/>
                        </a:rPr>
                        <a:t> </a:t>
                      </a:r>
                      <a:r>
                        <a:rPr lang="en-US" dirty="0">
                          <a:effectLst/>
                        </a:rPr>
                        <a:t>        </a:t>
                      </a:r>
                      <a:r>
                        <a:rPr lang="en-US" sz="2000" b="1" dirty="0">
                          <a:effectLst/>
                        </a:rPr>
                        <a:t>Determined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determination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persevere.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seek / accept assistance.</a:t>
                      </a:r>
                    </a:p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set goals.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determination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use time wisely.</a:t>
                      </a:r>
                    </a:p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interact with purpose.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determination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work with others.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make a positive difference.</a:t>
                      </a:r>
                    </a:p>
                    <a:p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0995">
                <a:tc>
                  <a:txBody>
                    <a:bodyPr/>
                    <a:lstStyle/>
                    <a:p>
                      <a:pPr algn="l"/>
                      <a:r>
                        <a:rPr lang="en-US" sz="4800" dirty="0">
                          <a:solidFill>
                            <a:srgbClr val="9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r>
                        <a:rPr lang="en-US" sz="4800" dirty="0">
                          <a:effectLst/>
                        </a:rPr>
                        <a:t> </a:t>
                      </a:r>
                      <a:r>
                        <a:rPr lang="en-US" dirty="0">
                          <a:effectLst/>
                        </a:rPr>
                        <a:t>         </a:t>
                      </a:r>
                      <a:r>
                        <a:rPr lang="en-US" sz="2000" b="1" dirty="0">
                          <a:effectLst/>
                        </a:rPr>
                        <a:t>Effort</a:t>
                      </a:r>
                    </a:p>
                  </a:txBody>
                  <a:tcPr anchor="ctr"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display effort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give 100% and produce quality work.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accept a challenge.</a:t>
                      </a:r>
                    </a:p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know attendance matters.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display effort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own my actions.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encourage others. </a:t>
                      </a:r>
                    </a:p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problem solve.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display effort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support community needs.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represent the school with PRIDE at all times.</a:t>
                      </a:r>
                    </a:p>
                    <a:p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30957" y="46129"/>
            <a:ext cx="2551112" cy="1091872"/>
            <a:chOff x="30957" y="46129"/>
            <a:chExt cx="2551112" cy="1091872"/>
          </a:xfrm>
        </p:grpSpPr>
        <p:sp>
          <p:nvSpPr>
            <p:cNvPr id="2" name="Rectangle 1"/>
            <p:cNvSpPr/>
            <p:nvPr/>
          </p:nvSpPr>
          <p:spPr>
            <a:xfrm>
              <a:off x="30957" y="46129"/>
              <a:ext cx="2551112" cy="10772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" y="69609"/>
              <a:ext cx="2003426" cy="10683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</p:grpSp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0325">
            <a:solidFill>
              <a:srgbClr val="9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64315" y="661757"/>
            <a:ext cx="1019331" cy="4616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41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8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u="sng" dirty="0">
                <a:solidFill>
                  <a:schemeClr val="bg1"/>
                </a:solidFill>
              </a:rPr>
              <a:t>Chaperones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042" y="1358538"/>
            <a:ext cx="11260183" cy="615260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400" dirty="0">
                <a:solidFill>
                  <a:schemeClr val="bg1"/>
                </a:solidFill>
              </a:rPr>
              <a:t>Ratio of 1:10	            100 students and 10 QMS staff members</a:t>
            </a:r>
          </a:p>
          <a:p>
            <a:pPr marL="0" indent="0">
              <a:buNone/>
            </a:pPr>
            <a:r>
              <a:rPr lang="en-US" sz="3400" dirty="0">
                <a:solidFill>
                  <a:schemeClr val="bg1"/>
                </a:solidFill>
              </a:rPr>
              <a:t>	</a:t>
            </a:r>
            <a:r>
              <a:rPr lang="en-US" sz="3400" dirty="0" err="1">
                <a:solidFill>
                  <a:schemeClr val="bg1"/>
                </a:solidFill>
              </a:rPr>
              <a:t>Mme</a:t>
            </a:r>
            <a:r>
              <a:rPr lang="en-US" sz="3400" dirty="0">
                <a:solidFill>
                  <a:schemeClr val="bg1"/>
                </a:solidFill>
              </a:rPr>
              <a:t> Spinks		Mrs. Miller		Mrs. </a:t>
            </a:r>
            <a:r>
              <a:rPr lang="en-US" sz="3400" dirty="0" err="1">
                <a:solidFill>
                  <a:schemeClr val="bg1"/>
                </a:solidFill>
              </a:rPr>
              <a:t>Lamey</a:t>
            </a:r>
            <a:endParaRPr lang="en-US" sz="3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400" dirty="0">
                <a:solidFill>
                  <a:schemeClr val="bg1"/>
                </a:solidFill>
              </a:rPr>
              <a:t>	Ms. Marr		Mr. Belyea		Mrs. McAloon	</a:t>
            </a:r>
          </a:p>
          <a:p>
            <a:pPr marL="0" indent="0">
              <a:buNone/>
            </a:pPr>
            <a:r>
              <a:rPr lang="en-US" sz="3400" dirty="0">
                <a:solidFill>
                  <a:schemeClr val="bg1"/>
                </a:solidFill>
              </a:rPr>
              <a:t>Mr. Donovan		Mr. </a:t>
            </a:r>
            <a:r>
              <a:rPr lang="en-US" sz="3400" dirty="0" err="1">
                <a:solidFill>
                  <a:schemeClr val="bg1"/>
                </a:solidFill>
              </a:rPr>
              <a:t>Mersereau</a:t>
            </a:r>
            <a:r>
              <a:rPr lang="en-US" sz="3400" dirty="0">
                <a:solidFill>
                  <a:schemeClr val="bg1"/>
                </a:solidFill>
              </a:rPr>
              <a:t>	Mrs. Nadeau		Mr. Graves</a:t>
            </a:r>
          </a:p>
          <a:p>
            <a:pPr marL="0" indent="0">
              <a:buNone/>
            </a:pPr>
            <a:endParaRPr lang="en-US" sz="3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400" dirty="0"/>
          </a:p>
          <a:p>
            <a:pPr>
              <a:buNone/>
            </a:pPr>
            <a:r>
              <a:rPr lang="en-US" sz="3400" dirty="0">
                <a:solidFill>
                  <a:schemeClr val="bg1"/>
                </a:solidFill>
              </a:rPr>
              <a:t>2 Local Tour Directors will join the group in Quebec City</a:t>
            </a:r>
          </a:p>
          <a:p>
            <a:pPr>
              <a:buNone/>
            </a:pPr>
            <a:r>
              <a:rPr lang="en-US" sz="3400" dirty="0">
                <a:solidFill>
                  <a:schemeClr val="bg1"/>
                </a:solidFill>
              </a:rPr>
              <a:t>– available 24/7</a:t>
            </a:r>
          </a:p>
          <a:p>
            <a:pPr>
              <a:buNone/>
            </a:pPr>
            <a:endParaRPr lang="en-US" sz="3400" dirty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Coordinates the tour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Animates and explains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Ensures that the kids have fun and learn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Main support for the chaperones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Troubleshoot any problems</a:t>
            </a:r>
          </a:p>
          <a:p>
            <a:pPr>
              <a:buNone/>
            </a:pPr>
            <a:endParaRPr lang="fr-CA" dirty="0"/>
          </a:p>
          <a:p>
            <a:pPr>
              <a:buNone/>
            </a:pPr>
            <a:r>
              <a:rPr lang="fr-CA" dirty="0">
                <a:solidFill>
                  <a:schemeClr val="bg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26238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31" y="0"/>
            <a:ext cx="10515600" cy="1460665"/>
          </a:xfrm>
        </p:spPr>
        <p:txBody>
          <a:bodyPr>
            <a:normAutofit/>
          </a:bodyPr>
          <a:lstStyle/>
          <a:p>
            <a:r>
              <a:rPr lang="en-US" sz="4000" b="1" u="sng" dirty="0">
                <a:solidFill>
                  <a:schemeClr val="bg1"/>
                </a:solidFill>
              </a:rPr>
              <a:t>Itinerary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277305"/>
              </p:ext>
            </p:extLst>
          </p:nvPr>
        </p:nvGraphicFramePr>
        <p:xfrm>
          <a:off x="225631" y="3569999"/>
          <a:ext cx="11661777" cy="3063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7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7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9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218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57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5949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Wed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Wed Evening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Thurs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Thurs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Thurs Evening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Fri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Fri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Fri Evening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Sat 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448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Aquarium</a:t>
                      </a:r>
                    </a:p>
                    <a:p>
                      <a:pPr algn="l" fontAlgn="b">
                        <a:lnSpc>
                          <a:spcPct val="300000"/>
                        </a:lnSpc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Cabane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à Sucre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Old Quebec: Lower Town intro</a:t>
                      </a: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Circus School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Buffet des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Continents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Old Quebec: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Legislature,  Upper Town,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Chateau Frontenac,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etc.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 on your own.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BORA Indoor Water Park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St. Anne’s Basilica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Canyon Sainte-Anne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Galleries de la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lunch on your own</a:t>
                      </a: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Italien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buffet at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Spag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&amp;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Tini’s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Louis Joliet Dance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Cruise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Hit the road at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10:30 am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5631" y="1073529"/>
            <a:ext cx="115903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>
                <a:solidFill>
                  <a:schemeClr val="bg1"/>
                </a:solidFill>
              </a:rPr>
              <a:t>12 June: </a:t>
            </a:r>
          </a:p>
          <a:p>
            <a:pPr marL="742950" lvl="1" indent="-285750">
              <a:buFontTx/>
              <a:buChar char="-"/>
            </a:pPr>
            <a:r>
              <a:rPr lang="en-US" sz="2400" dirty="0">
                <a:solidFill>
                  <a:schemeClr val="bg1"/>
                </a:solidFill>
              </a:rPr>
              <a:t>Arrive at QMS 5:45-6:15 AM</a:t>
            </a:r>
          </a:p>
          <a:p>
            <a:pPr marL="742950" lvl="1" indent="-285750">
              <a:buFontTx/>
              <a:buChar char="-"/>
            </a:pPr>
            <a:r>
              <a:rPr lang="en-US" sz="2400" dirty="0">
                <a:solidFill>
                  <a:schemeClr val="bg1"/>
                </a:solidFill>
              </a:rPr>
              <a:t>Depart QMS 6:30 AM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solidFill>
                  <a:schemeClr val="bg1"/>
                </a:solidFill>
              </a:rPr>
              <a:t>15 June:</a:t>
            </a:r>
          </a:p>
          <a:p>
            <a:pPr marL="742950" lvl="1" indent="-285750">
              <a:buFontTx/>
              <a:buChar char="-"/>
            </a:pPr>
            <a:r>
              <a:rPr lang="en-US" sz="2400" dirty="0">
                <a:solidFill>
                  <a:schemeClr val="bg1"/>
                </a:solidFill>
              </a:rPr>
              <a:t>Depart Quebec City 10:30 AM</a:t>
            </a:r>
          </a:p>
          <a:p>
            <a:pPr marL="742950" lvl="1" indent="-285750">
              <a:buFontTx/>
              <a:buChar char="-"/>
            </a:pPr>
            <a:r>
              <a:rPr lang="en-US" sz="2400" dirty="0">
                <a:solidFill>
                  <a:schemeClr val="bg1"/>
                </a:solidFill>
              </a:rPr>
              <a:t>Arrive at QMS 8:30 PM</a:t>
            </a:r>
          </a:p>
        </p:txBody>
      </p:sp>
    </p:spTree>
    <p:extLst>
      <p:ext uri="{BB962C8B-B14F-4D97-AF65-F5344CB8AC3E}">
        <p14:creationId xmlns:p14="http://schemas.microsoft.com/office/powerpoint/2010/main" val="2701056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442" y="24840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u="sng" dirty="0">
                <a:solidFill>
                  <a:schemeClr val="bg1"/>
                </a:solidFill>
              </a:rPr>
              <a:t>What to bring</a:t>
            </a:r>
            <a:r>
              <a:rPr lang="en-US" sz="4000" dirty="0">
                <a:solidFill>
                  <a:schemeClr val="bg1"/>
                </a:solidFill>
              </a:rPr>
              <a:t>	</a:t>
            </a:r>
            <a:r>
              <a:rPr lang="en-US" sz="3200" dirty="0">
                <a:solidFill>
                  <a:schemeClr val="bg1"/>
                </a:solidFill>
              </a:rPr>
              <a:t>[Packing list was provided to all students and is also posted on the QMS website]</a:t>
            </a:r>
            <a:endParaRPr lang="en-US" sz="32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442" y="1573968"/>
            <a:ext cx="11034010" cy="502170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One suitcase + one carry-on bag + a small bag for day use</a:t>
            </a:r>
          </a:p>
          <a:p>
            <a:r>
              <a:rPr lang="en-US" dirty="0">
                <a:solidFill>
                  <a:schemeClr val="bg1"/>
                </a:solidFill>
              </a:rPr>
              <a:t>Students may wish to bring a pillow and blanket for the bus ride</a:t>
            </a:r>
          </a:p>
          <a:p>
            <a:r>
              <a:rPr lang="en-US" dirty="0">
                <a:solidFill>
                  <a:schemeClr val="bg1"/>
                </a:solidFill>
              </a:rPr>
              <a:t>Medication </a:t>
            </a:r>
            <a:r>
              <a:rPr lang="en-US" sz="2400" dirty="0">
                <a:solidFill>
                  <a:schemeClr val="bg1"/>
                </a:solidFill>
              </a:rPr>
              <a:t>(prescription and non-prescription must be in original packaging).</a:t>
            </a:r>
          </a:p>
          <a:p>
            <a:r>
              <a:rPr lang="en-US" dirty="0">
                <a:solidFill>
                  <a:schemeClr val="bg1"/>
                </a:solidFill>
              </a:rPr>
              <a:t>Clothing:  QMS Dress Code is in effect!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Comfortable shoes for walking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Light jacket / hoodie for evenings (rain jacket or umbrella depending on weather)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One nicer outfit for the boat cruise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Toiletries and sunscreen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Sunglasses / hat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Flip flops, bathing suit and a beach towel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PE clothing (</a:t>
            </a:r>
            <a:r>
              <a:rPr lang="en-US" dirty="0" err="1">
                <a:solidFill>
                  <a:schemeClr val="bg1"/>
                </a:solidFill>
              </a:rPr>
              <a:t>incl</a:t>
            </a:r>
            <a:r>
              <a:rPr lang="en-US" dirty="0">
                <a:solidFill>
                  <a:schemeClr val="bg1"/>
                </a:solidFill>
              </a:rPr>
              <a:t> sneakers) for Circus School </a:t>
            </a:r>
          </a:p>
        </p:txBody>
      </p:sp>
    </p:spTree>
    <p:extLst>
      <p:ext uri="{BB962C8B-B14F-4D97-AF65-F5344CB8AC3E}">
        <p14:creationId xmlns:p14="http://schemas.microsoft.com/office/powerpoint/2010/main" val="489815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439" y="258247"/>
            <a:ext cx="10515600" cy="1325563"/>
          </a:xfrm>
        </p:spPr>
        <p:txBody>
          <a:bodyPr/>
          <a:lstStyle/>
          <a:p>
            <a:r>
              <a:rPr lang="fr-CA" sz="4000" b="1" u="sng" dirty="0">
                <a:solidFill>
                  <a:schemeClr val="bg1"/>
                </a:solidFill>
              </a:rPr>
              <a:t>Transportation and Accommodations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17" y="1694997"/>
            <a:ext cx="10515600" cy="453598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u="sng" dirty="0">
                <a:solidFill>
                  <a:schemeClr val="bg1"/>
                </a:solidFill>
              </a:rPr>
              <a:t>Coach Atlantic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2 large luxury motor coaches</a:t>
            </a:r>
          </a:p>
          <a:p>
            <a:pPr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b="1" u="sng" dirty="0">
                <a:solidFill>
                  <a:schemeClr val="bg1"/>
                </a:solidFill>
              </a:rPr>
              <a:t>Holiday Inn Express 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3145 Avenue des </a:t>
            </a:r>
            <a:r>
              <a:rPr lang="en-US" dirty="0" err="1">
                <a:solidFill>
                  <a:schemeClr val="bg1"/>
                </a:solidFill>
              </a:rPr>
              <a:t>Hôtels</a:t>
            </a:r>
            <a:r>
              <a:rPr lang="en-US" dirty="0">
                <a:solidFill>
                  <a:schemeClr val="bg1"/>
                </a:solidFill>
              </a:rPr>
              <a:t>,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                                     Quebec City, QC G1W 3Z7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                                     418-653-9321</a:t>
            </a:r>
          </a:p>
          <a:p>
            <a:pPr>
              <a:buNone/>
            </a:pPr>
            <a:r>
              <a:rPr lang="en-US" sz="2800" dirty="0">
                <a:solidFill>
                  <a:schemeClr val="bg1"/>
                </a:solidFill>
              </a:rPr>
              <a:t>	 2 queen beds in each room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Hot &amp; Cold Buffet Breakfast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10-20 minute drive to all activities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Night security in the halls from 10:30 pm – 5:00 am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4 students per room</a:t>
            </a:r>
            <a:endParaRPr lang="en-US" sz="3200" dirty="0"/>
          </a:p>
          <a:p>
            <a:pPr lvl="1">
              <a:buFont typeface="Arial" pitchFamily="34" charset="0"/>
              <a:buChar char="•"/>
            </a:pP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3525549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407" y="12583"/>
            <a:ext cx="10515600" cy="1325563"/>
          </a:xfrm>
        </p:spPr>
        <p:txBody>
          <a:bodyPr>
            <a:normAutofit/>
          </a:bodyPr>
          <a:lstStyle/>
          <a:p>
            <a:r>
              <a:rPr lang="fr-CA" sz="4000" u="sng" dirty="0" err="1">
                <a:solidFill>
                  <a:schemeClr val="bg1"/>
                </a:solidFill>
              </a:rPr>
              <a:t>Meals</a:t>
            </a:r>
            <a:endParaRPr lang="en-US" sz="4000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407" y="1338146"/>
            <a:ext cx="8596668" cy="52633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CA" sz="3000" u="sng" dirty="0" err="1">
                <a:solidFill>
                  <a:schemeClr val="bg1"/>
                </a:solidFill>
              </a:rPr>
              <a:t>Included</a:t>
            </a:r>
            <a:endParaRPr lang="fr-CA" sz="3000" u="sng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>
                <a:solidFill>
                  <a:schemeClr val="bg1"/>
                </a:solidFill>
              </a:rPr>
              <a:t>Breakfast at Hotel (3)</a:t>
            </a:r>
            <a:endParaRPr lang="fr-CA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>
                <a:solidFill>
                  <a:schemeClr val="bg1"/>
                </a:solidFill>
              </a:rPr>
              <a:t>All-</a:t>
            </a:r>
            <a:r>
              <a:rPr lang="fr-CA" sz="2800" dirty="0" err="1">
                <a:solidFill>
                  <a:schemeClr val="bg1"/>
                </a:solidFill>
              </a:rPr>
              <a:t>you</a:t>
            </a:r>
            <a:r>
              <a:rPr lang="fr-CA" sz="2800" dirty="0">
                <a:solidFill>
                  <a:schemeClr val="bg1"/>
                </a:solidFill>
              </a:rPr>
              <a:t>-</a:t>
            </a:r>
            <a:r>
              <a:rPr lang="fr-CA" sz="2800" dirty="0" err="1">
                <a:solidFill>
                  <a:schemeClr val="bg1"/>
                </a:solidFill>
              </a:rPr>
              <a:t>can-eat</a:t>
            </a:r>
            <a:r>
              <a:rPr lang="fr-CA" sz="2800" dirty="0">
                <a:solidFill>
                  <a:schemeClr val="bg1"/>
                </a:solidFill>
              </a:rPr>
              <a:t> buffet </a:t>
            </a:r>
            <a:r>
              <a:rPr lang="fr-CA" sz="2800" dirty="0" err="1">
                <a:solidFill>
                  <a:schemeClr val="bg1"/>
                </a:solidFill>
              </a:rPr>
              <a:t>suppers</a:t>
            </a:r>
            <a:r>
              <a:rPr lang="fr-CA" sz="2900" dirty="0">
                <a:solidFill>
                  <a:schemeClr val="bg1"/>
                </a:solidFill>
              </a:rPr>
              <a:t> (3)</a:t>
            </a:r>
            <a:endParaRPr lang="fr-CA" sz="2600" dirty="0">
              <a:solidFill>
                <a:schemeClr val="bg1"/>
              </a:solidFill>
            </a:endParaRPr>
          </a:p>
          <a:p>
            <a:pPr lvl="1"/>
            <a:r>
              <a:rPr lang="fr-CA" sz="2600" dirty="0">
                <a:solidFill>
                  <a:schemeClr val="bg1"/>
                </a:solidFill>
              </a:rPr>
              <a:t>Érablière du Lac Beauport (</a:t>
            </a:r>
            <a:r>
              <a:rPr lang="fr-CA" sz="2600" dirty="0" err="1">
                <a:solidFill>
                  <a:schemeClr val="bg1"/>
                </a:solidFill>
              </a:rPr>
              <a:t>Sugar</a:t>
            </a:r>
            <a:r>
              <a:rPr lang="fr-CA" sz="2600" dirty="0">
                <a:solidFill>
                  <a:schemeClr val="bg1"/>
                </a:solidFill>
              </a:rPr>
              <a:t> </a:t>
            </a:r>
            <a:r>
              <a:rPr lang="fr-CA" sz="2600" dirty="0" err="1">
                <a:solidFill>
                  <a:schemeClr val="bg1"/>
                </a:solidFill>
              </a:rPr>
              <a:t>Shack</a:t>
            </a:r>
            <a:r>
              <a:rPr lang="fr-CA" sz="2600" dirty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fr-CA" sz="2600" dirty="0">
                <a:solidFill>
                  <a:schemeClr val="bg1"/>
                </a:solidFill>
              </a:rPr>
              <a:t>Buffet des Continents</a:t>
            </a:r>
          </a:p>
          <a:p>
            <a:pPr lvl="1"/>
            <a:r>
              <a:rPr lang="fr-CA" sz="2600" dirty="0" err="1">
                <a:solidFill>
                  <a:schemeClr val="bg1"/>
                </a:solidFill>
              </a:rPr>
              <a:t>Spag</a:t>
            </a:r>
            <a:r>
              <a:rPr lang="fr-CA" sz="2600" dirty="0">
                <a:solidFill>
                  <a:schemeClr val="bg1"/>
                </a:solidFill>
              </a:rPr>
              <a:t> &amp; </a:t>
            </a:r>
            <a:r>
              <a:rPr lang="fr-CA" sz="2600" dirty="0" err="1">
                <a:solidFill>
                  <a:schemeClr val="bg1"/>
                </a:solidFill>
              </a:rPr>
              <a:t>Tini’s</a:t>
            </a:r>
            <a:r>
              <a:rPr lang="fr-CA" sz="2600" dirty="0">
                <a:solidFill>
                  <a:schemeClr val="bg1"/>
                </a:solidFill>
              </a:rPr>
              <a:t> (Italien)</a:t>
            </a:r>
          </a:p>
          <a:p>
            <a:pPr marL="457200" lvl="1" indent="0">
              <a:buNone/>
            </a:pPr>
            <a:endParaRPr lang="fr-CA" sz="2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3000" u="sng" dirty="0" err="1">
                <a:solidFill>
                  <a:schemeClr val="bg1"/>
                </a:solidFill>
              </a:rPr>
              <a:t>Excluded</a:t>
            </a:r>
            <a:endParaRPr lang="fr-CA" sz="3000" u="sng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>
                <a:solidFill>
                  <a:schemeClr val="bg1"/>
                </a:solidFill>
              </a:rPr>
              <a:t>4 x Lunch / 1 x </a:t>
            </a:r>
            <a:r>
              <a:rPr lang="fr-CA" sz="2800" dirty="0" err="1">
                <a:solidFill>
                  <a:schemeClr val="bg1"/>
                </a:solidFill>
              </a:rPr>
              <a:t>Supper</a:t>
            </a:r>
            <a:r>
              <a:rPr lang="fr-CA" sz="2800" dirty="0">
                <a:solidFill>
                  <a:schemeClr val="bg1"/>
                </a:solidFill>
              </a:rPr>
              <a:t> </a:t>
            </a:r>
            <a:r>
              <a:rPr lang="fr-CA" sz="2400" dirty="0">
                <a:solidFill>
                  <a:schemeClr val="bg1"/>
                </a:solidFill>
              </a:rPr>
              <a:t>(plan for $10-15 </a:t>
            </a:r>
            <a:r>
              <a:rPr lang="fr-CA" sz="2400" dirty="0" err="1">
                <a:solidFill>
                  <a:schemeClr val="bg1"/>
                </a:solidFill>
              </a:rPr>
              <a:t>each</a:t>
            </a:r>
            <a:r>
              <a:rPr lang="fr-CA" sz="2400" dirty="0">
                <a:solidFill>
                  <a:schemeClr val="bg1"/>
                </a:solidFill>
              </a:rPr>
              <a:t>)</a:t>
            </a:r>
          </a:p>
          <a:p>
            <a:pPr lvl="1">
              <a:buNone/>
            </a:pPr>
            <a:endParaRPr lang="fr-CA" sz="2600" dirty="0"/>
          </a:p>
          <a:p>
            <a:pPr lvl="1">
              <a:buFont typeface="Arial" pitchFamily="34" charset="0"/>
              <a:buChar char="•"/>
            </a:pPr>
            <a:endParaRPr lang="fr-CA" sz="2600" dirty="0"/>
          </a:p>
        </p:txBody>
      </p:sp>
    </p:spTree>
    <p:extLst>
      <p:ext uri="{BB962C8B-B14F-4D97-AF65-F5344CB8AC3E}">
        <p14:creationId xmlns:p14="http://schemas.microsoft.com/office/powerpoint/2010/main" val="2999849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7025" y="3570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u="sng" dirty="0">
                <a:solidFill>
                  <a:schemeClr val="bg1"/>
                </a:solidFill>
              </a:rPr>
              <a:t>How much spending money is needed?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7025" y="1622291"/>
            <a:ext cx="10839138" cy="4978670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Breakfast and supper (except Saturday) are included.</a:t>
            </a:r>
          </a:p>
          <a:p>
            <a:r>
              <a:rPr lang="en-US" sz="3200" dirty="0">
                <a:solidFill>
                  <a:schemeClr val="bg1"/>
                </a:solidFill>
              </a:rPr>
              <a:t>Students are responsible for: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Four lunches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One Supper (Saturday)</a:t>
            </a:r>
          </a:p>
          <a:p>
            <a:pPr marL="301943" lvl="1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301943" lvl="1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Idea: debit card, some cash, purchase gift cards (Tim Hortons/McDonalds) before leaving.</a:t>
            </a:r>
          </a:p>
          <a:p>
            <a:pPr marL="301943" lvl="1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301943" lvl="1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Don’t keep all your cash in one spot and always have some on you!!! </a:t>
            </a:r>
            <a:endParaRPr lang="en-US" sz="3200" dirty="0"/>
          </a:p>
        </p:txBody>
      </p:sp>
      <p:sp>
        <p:nvSpPr>
          <p:cNvPr id="4" name="AutoShape 2" descr="data:image/jpeg;base64,/9j/4AAQSkZJRgABAQAAAQABAAD/2wCEAAkGBxQSEhUUEhQUFhUXFxUUFBUXFBQUFBUUFBQWFhQUFRQYHCggGBolHBQUITEhJSkrLi4uFx8zODMsNygtLisBCgoKDg0OGhAQGiwlHBwsLCwsLCwsLCwsLCwsLCwsLCwsLCwsLCwsLiwsLCwsLCwsLCwsLCwsLCwsLSwrLCwsK//AABEIAKwBJgMBIgACEQEDEQH/xAAcAAAABwEBAAAAAAAAAAAAAAABAgMEBQYHAAj/xABJEAABAwEFBAcFBAcFBwUAAAABAAIDEQQFEiExBkFRcQcTImGBkbEyUqHB0RRCcpIVIzNDYoLwJGOisuFEU3ODk8LxFyVUo9L/xAAZAQADAQEBAAAAAAAAAAAAAAAAAQIDBAX/xAAqEQACAgIBBAICAQQDAAAAAAAAAQIRAxIhEzFBUQQyFCJhBYHB0UJxof/aAAwDAQACEQMRAD8AohsxRm2Y8EtBe7He0MPPMeakWtadFhZtREmDuT6wMpzqnX2dJtjwlOwolYjon7JcIqouJ2YUi0VFEmMkLtvaN5whwDuBKnYSskvCMxyHXWoUvdG1ckWT+2OefmkBqUCcAKuXNtLBNQB2E8HGhVkifXTPkhjDYFH3tccVooXhzXtzZIw4JGHucNR3GoKlAEaiQWU203XaInte+KK2CPOOSgjtTajv7Lz4hI2i0XfNIHWmExSty/XxvjNOBd7LvNXV8jRq5o5uA9Sqzt5aWGxTta9jnFtGtDmucTiGgCCk7ERs/YJpRMMD3AYQ0SAximlI60ScWxdmY6RwDy59Ric4uLK64K5A96pWw13QF0ptbABRuDFiaa1NcJFCkL7geLQ8WRzxDVuE9c6mYbi9p1daplf3NGuS4mWWPq2Oc4VJq6lanXMDPxRrtuWGzB/VNw43YnEkk1Pedypd9thEX9ntLxLVtS+1HCB97UptcZsTWuNutMUrqgtAnkeA2mhAyOaKZPHsvJks0LnuxRMc84nnE0Fx4mqYW7bCyxCoc59dMDDQnfRxoFQom2JlpE32qMsEmNsbYJHdmtQ2pUjtTtFYrWIwJZmhlT2Ya1rzcKJ6sLRZv05aZYHTwsjiiDXODn1kkdhqMmCgHiVF7FSm1zyPtR6zAxrm4yBGxxOob7I8VFxbaWWOy/ZWx2hzcJYX/qmkg17zQqLsm0lkirhskkmmUs/ZNOLGih8UaMW6J6zh77zdLFE+ZrZajqxUEAUADvZAr3q4WrZN1slE1scIwAGtiicXEAGvbkI9r8IVMZ0sSNGGOysa0aND6AeAakJula1HSOMeLiqWMTyWbBdt3RQjDDGGcTq534nnNyRvlvW4LKNZc5P4YGkGQnhiNGj8RWNv6T7adOqH8rj/ANyaydIVuNT1jASKEiJlaDQVNTTMpuJG56JqO4cBUZdya2uUUNCDyPcvOsm2dudraXjk2MejU2ftHa3a2iX81PQIoW3NmpmxSOcTgdmSdO9G/R7+FOZA+ayGW9Jne1NKf+Y/6ps+UnUk8yT6rL8eJp1WbI+zhvtSRN7jIwfNEe+Futpsw/5zVjGEcB5LvAeSf48BdaRr77zsjdbZZ/BxPoEidobCDT7U097WPd8lk1V2JPoQDqyNqsFostoys9rhkk/3RJjkPc0O1PclDFQkEZjI11B4UWJh2Y7s+8d4O4962DZi83WmzMlkNZM45Hb3OjNA895bSqxzYlFWi8c23THuBcnLWLlymxipKWsltdGeyct4Oh+iQQOkDQTv3c16K5OYszL5jwguq08EjJfkf8SqbpCTUrsSeolJFuG0TBTsnJLs2tA0j+KpYchEhRqaJxLHbr7EprgpyKa/bx7vxUQJUdsyTTNE8ZKi8KaNHmU8h2ntDBRkhaOAc5QQkCMHBTTNlHG+xNSbUWt2s8n5imz76tB/fSfmKj6owKVsrSI4NulJzkef5iiulf7zvzH6pNLBvok2x6ISlc7KrnH+YpIMr/VU4mbohiZkU9hPGhi+LuCTLE8kaiYVSkZPBYhgKK4J0GrizI1T2JeCkMFyW6tELFdnM8dBFyVjs7neyCUqLtfvwjmUbJFx+PklykNaoKp59jYPakHgKpOWFmQY4ucSABSgz70KSG/jTirdCFUFVJQ3c1z3Rh7sbRmS0COoNCOIGeRQRXQ40xHCSTQHI0BfWg4nAaDvCZhqR6DEpaC62u6sNd2y5zS00Dw3EAHOFaDIOy70n9iiq6slAGnUguD88IyHaBoOVUWFEbVBiTu8ImMIa3FWgL6/dJHsZa0496ahAqOCGi5ciwOWo9GWdkcOEr/iGlZctP6Ks7PKOEvqwLHP9DTF9i3tauS1Fy4DqMISNq9kc0siTtq3xC9JPk5qsZI1EdsasOzmyUtr7VcEfvkVJ/CN/NXYnB+StEJ1Zbvlk/ZxyO/Cxx+S1ew7MWOyCrmh7/ek7TvBugT8XgTk0UHd9ApcgpGYWXYq2PFRDhr77g0+SkYujq1nV0Lf5yfQLRopHHVLtcN7h5hLYDPoujOXfaIhyY8p3H0YHfaR4R/Uq8ttLK0DwTzCIbwbWlc+FdVLmilZTv8A0yH/AMo/9MfVD/6Z8LV5x/Qq2m8W/Xek/wBJM8DodxUuUS05lTd0av8Au2hnix3yKI/o8tDfZkhd+ZvqFbYbyGdTkDQHd5pdttB0dpqltFlbzRntp2Jtg0jDvwvBTB1xWljTiglH8hPotTjt54/1xS3288a+KP1K60jEbQ0g0cCOYI9UlVblJLHKKSMY4cHNBUVatkbDL+7wE743Fvw0VUNZzIwge9aBePRm6lbNOD/DI2nhiB+Spl77NWqzftYXge+0YmeYTSG81ojgiSBExFASmkZSnYcSECgJATyQYIqal3zTWxR4ngHn5JxPK0yjEQGty8Un3O747rG5N9+F/kK4ljMBaO1oefdxSL7C7Li7dwTp1ob1la92LcBwHejfbm489Bv4/wCiXJo8eCTqcuE6X/R08s72iFzsTQQ6tBUHdV9K+BUhcmywmZLPaJhFZojhe+mN73ahkbTqc9/FRkNtBLiThr7O/wAT3qX2c2mjiglslpiMtnkdjq12GRjveaT5+Cr9jjzwwxitHdjS9orvEZNkfautaRQSsYGFpycQWmrTRS9i2IY+ytPWOFslidaIYcg0xNOhyriINVE2+1XeGFsEE73EtrJNKBhaHAkNY3IlwyqdE/te39qMzZIsETGYWsjDWuAY0DsdYW4iMu5HPg5uBXZXZmGeySTPjfJKyYRhhn6htDh1cd4qU8h2ZsrLxmgwOeyOzmUMe52UgbiIxChc3vUDbtq3yR2iIRxsZaJBM8NxdlwA9jhmKoBtdaesZKHMEjIzCH9W0uMfB9faOWvNHIcDu77LBbLLaXmBkDoGNkZJG54YST7Dw40JyHmqiVMXjf1onbglkqytcDWsYyvEtaBXxUXI4nImqqJMkEatQ6I84rR/xGfFh+izFoWm9D3sWn8UR+Dgs8/0DGv2L6WLkuGrlwUdB57C54yPgjBqBwyPJegYLudYIg+RjToTQ8lrkFrbDBiA9kAAbhuAWPxvLXAjUGoWh3Vb2WmEscaYhQ8QeI702XNWRt5bRta6riXO4cO5Rsm1sp9gBqYXzcMtnNX9phOUm48+B7kwa9o3j1RrZnsSrr5tDvvkcii9fK7WR3mUw+2MG8+SE3i0bnfBGi9D3HL2P1D3VGdamtUW0OnkIL5XkjIEuNaeCR/Sg90+a4XoPcPmjX+AckxTBIK/rX569o5/FdGZWDsyuA4VJCJ+k2+6fNC28o97XDxCdCtDn9J2kNoJCRWtNEvHf8od2mnD3OqRl5apoLZCd7xzbX5o2OM6SN8QQpcV5Q9n7JKPa12WJrgNDvFOKkLJtYwtNfaLqAk0plXMfNV/7LX2S08iPRN5bC73fgl00G7L7ZNoSfu4gfvDOtOHCikYL4B1HAcq8Qswhc9hyJGRG/LkRonjNoJ2jRh4uIJOH696Txtdi90+5sFhtoOh0UxBaAcjQgrKbsv4SgENLnUAcxpa2lMye0dCVZruvHsB2LLdx39k/VTs49xap9ibvjYix2qpMYjefvxgNdzI0Kz2/wDoxtMALoSJ2DOg7MgH4d/gtKsF7Zhp1IJop6zWgFXGaYqcTzI+zFpIIIIyoRQjmER0K9GX7spZrYP1jAH7pGgB45n7w5rJdq9jprEantxE0bIPRw+6fgm20dGLpz/XyUsQoroipLqkR0SXUNvxOCNDChMakBCuMKe5P4bojS1BRSDoETqE9zN/EkhlhXAJ6YUkYU9kZvBNCLgiAJyYkm6NNNEyxyQSq0nobdnah3RH/Os2otF6GP2tqH93EfJzvqozfVkw7mn4FyUouXAbHnYIJNDyKMhpryK7kYEa16c2O8HxOq0+CaBctaFs6NHufaFkzMMjQQciDQg8x80leewkUoxWV4jOuB1XMPI6tVAjeWmoND3KfunamSIiufeMj5b0qofEiIvO65bO7DKwjdWhwnk6lEzC1m69q4ZxgkwmurXAehRrZsPYrRnHWFx9w9nngJoiyXBmSrlfLf0XTtzglZKNwcDG7zzCrVv2XtcNess8oA3hpc3zbVOyGiIXLn5GhyPfkfiuQI5cuXJgAl47W9uj3eaRXICx629ZN9HfiaPklWXrxjafEqNXJDtiz5+3iaAw6im5Wi69t3sykYHDIZZGmhrx5KorknFMFJo2K49pYZg8trVgJzaA6m6lfRTNhvkOaS1sjQ0BxxAYnH3WgaFYPG8g1BIPdkpa7doZo3FxJfWhOImuXA7lhLC/Bssns9CXNeYlY11HCtcnZOy4hSssLZGFrwHNcKOaRUEHuWW7EX260ipeGntChILyBQ5HLLwWmXXP1kbX0IqNDrkafJPFJ3rIMiS/ZGH7c3CLFaSxv7Nwxx8Q06tJ30NVXSVpHTdMwGyt+/SUnuacIFfEFZb1qHGmeji+QnBX3HYKFN2SIesS1OlZotdxSqBJ40ONOhdRew7knRdjRS5BMpphi1JuCMXJNxTVmU2gpCv3Q4KT2gf3TP8AOfqqDVXzofd/aphxhHweEp/VnLKjViFyVouXHRB5ywowCEBC0LtMiJwoiUkOZ5lJkLZEs6iM1C3RCEWFCkbVK3dec0JrHI4d1SR5FRzAlmrJvk9LDBUXW7ekKZlBIxrxxBLT5aK0Xf0hWZ1A8SR82kjzaslal40tmjdfEx5PBtjLRYbUKf2eWu4tZX/EKplauj275c/s4Z3xks9MlkydQXjLH7EsjeT3elULIKX9JX/GRdbX0R2Z37OeZnAHA8fEAqHtXRBN+7tMbvxRuHoUys+19sZpO4/iAd6qQg6QrW32updzYQfMFWshzS/pmXwyNm6KLcPZMD+Uhb/mCj5uji8m6WfF+CWM/wDcFc4ukyQe1Cw8nEeqcM6TWfegf4OafVG6MpfAzR7ozp+w14jWxy+GA+jkkdj7eP8AY5/yj6rUY+k+DfHKPBp9ChPSdBuZKf5R/wDpPdGX4uT0ZczY23nSxz/lA9SnEWwN4n/ZJBzdEPVy0WTpQi3RyeIH1TG0dKXuwnxoPmjcT+LNd0VizdF94OPaZEwb8UzMvBtVMWLohlJ/XWmNo/gY57vM0CJN0m2hx7LGt8T8k2ftpa3ZlzGjka/FJzNcXwsmTsaFsxsPZLC7rGuke+lC97qNp+BtAldpekCzWQFrT10oGUbDkMssbxkByzWP3hf083ZdK8jeMRA+CjuqU7Fv4fNXdB79vaW1zPmmNXOOm5oGjWjcAo8p06JJujRY5YGgjUIKPgRCmJxaCkrsS4oE6M7YYOQEriiooG2Gqk3FKEIhCBtuhNXvodd/bXjjC74OaqIQrv0QH/3DnDKP8qU/qzG2mbUAgRqIVxUVZ5xaEYIrUcLrskibQ3tO5n1SScWv23c/kkCtkSwaIWrkpFESpbLir7CoSwCfWa43O1ewdw7R+ClIdknO/en/AKbysZTSPQx/r3IFgS7ArJHsK/dN5xPCMdh5xpJGeYcPULN5InZiyxXcroCBynX7I2oaNY7k8fNMp7gtTdYX+FD6J7R9nX14NcMjCuaUpLY5G6xvHNrgkS6mqdiUk2GcUk9yEvRHAnQJkTlfYJVc1yUbZjvICHA0amqqzBY593wJ4qo3UE65BA60gaABN3WgnvToyyZMUe7tjppa3TXiivlLuXFIsZxSqQ1OUo+kDC3NOKBEgCVqpLxpJCbmooajuKKClZToLJGkXxpxIUm4qkZzjFjYtRXNzSpRVafJxyghNxSbdUo4JJ2So5Z8MUquJRQiFIbfAoQrf0VGl4R97JR/h/0VMVr6L30vKz9/WD/63JT7E2byAuXUXLjoDzgEcIoRgupkIjrc3tnkE2onlvHb8B800Wq7BQLRmArHZ7MwABwGFrcTzSta7lX2MU8WOlc1rfZcGk+GRWeR2dOKDuhxdNlqJJWl0TW5hzeA7t6tVzWy1FgfHgnZpmMDgRurxUHZ5ayNjY4NijykJyDjoR3juVmua+4Wy9VEwiMVL5DRobTu4c1zNuzvlCTj9b/0WizTPfG0gYXGlQToRqO9OnvdnQbwRpSmVQkLut0U1TE9r8JoacU/wDgEPG3zZ5knq6aGpfIG+xV1aaDQb/FGkdTFVgyAIOlaitFC7X3yLO3q46mZ+TQPujSvPgl7kifZ7NitErsgXkl1cP8ACK6rJxa4OhYZdNT99kSUuDAHU1pkCRqQExnsUD3YHMFTxYxwGVc8uCaXBfM1pc92ECGv6tzm9o0OZPcpeRp1wsOueYOeRS19BJTxS1bK1adm7G4A4IxU0FGuYSdcsKirXsVEf2ZeDnkHtdSmuTgCrZNEOz2TRpqADlko+OWGOXBj/WObXC7XWpPMkhNbLyXDNk8FJt2xz2g0l8HtLfiKhQNuuG0RiuGrfebRw8wtdkkUTa4WmtOyeIyP+q1jOSE8u/2RkZZT2ko1Xe8bubIcLwA4+xIABU8HhUy0WcxvLT35d4XRGakhLGlyuxwQ1QBA91EVZ0OSSFmuQhybhyEuRqJZeBVz0UOSONHaUakrLbDmREL0UopTSJlkZ2NAXIAEVVRzObBc5JEoSiOVIxnKw9clwRKrgUqJs5WXo3fS87L+MjzY4fNVlxU/sC+l42Q/3zR5ghDXBKZ6KouQlcuM1RgMN0uO5PYbjVrjsbQnLIgNwTc2NIzPaew9W+MD7zCfJyjGRAK39IjKGF3c9vxBVMLlvFto6cesVY4LhRTGzNpzDD7QNWD3h95qr3WdyUie4GoyINajL4ocbRcsm7NSsdzRPq9ooXA5jUOPoU0tOy0jIT1dHvLu0XHdxA08Smuy20YccLyGv7zRr/Hc5X2yTBwy8t/iFza+H3Dr5cXblFEksksPVWdjix0vtFowtIPF2rj5BXC124WKy/rHFxAwsxHtOdT/AMKQls7XUJAqMxkkbxsTJmgSMxYSC060I30SqS5Y5/Kjlcd127lGgu6cM+2vc6oIc6oGPqzoc9CK6Ja3Wx9rJYZj9mjo50hY0VcN1G0ryVxvGFskL4g7BiaW1pppuPJRVp2dabJ1EZwnI11qRx5qXf8Ac6sfzISpyXN0v4RD2baiWJlY4GuhBwh+EsqOQ3J/eG1/6gPYwte4ZY6AA/w+8eSSst22jqxDIWNjGRwjtPbwLjoOQUdeFyy/aA4NDo20DBWgaAMq0TUhy6E5W6tf+ju3X+8WZry50choKUaXPPcDoN6gyzAOunleJX6BtC49w4Upql7XYZjPikaHgDsCtGjwTV8U3Xl72CTc3OjQNwpwQmCcIp15FLvvhrnFz5JhhFe0cTT3UCUftKwtJDXVJoxu93f3JrabocRkQC41fQbuA4BIWi7CxzSCKAU/iJzrRWqMJvFJ2L3peJd1bW9kkgk+6d4BVfvmTFKTQ61Fd43FL3lOGEAHE/4Mruy1KjZJi41Jq45VW2OPkmUopUgHuSTnZoaZoSxaLg5pty5Aa5dVc1q5wTJt0c01KNiRRquSLi+A1UC5dVAWFRaJQLgnYqsQc1ELU4cEBammZSxiDWrkq1c9iLJ04ECFN7Eml4WT/jx+qiMCsXR5dzprxs4aMmPErzuayPPPhU0Him3wZ6tHoVy5cuXCaFEH9BGCADgjDuSLKl0kt/VQu4PcPNv+iz/XetG6R2VszSNBKM+FWkepWcBdWL6iti8bQlwmVUIf3q2jox5lHwPFP3NtVLBQPq9o0NSHgcA7h3Kr9aUbris5Qst5oM2C6trYZaAOFfdd2XfHIqb+1gjI0O6uRWBmVPLJfM0fsSOA4EkjyKjpSXZmEum2bbNK7Kgxaa0NTXMV3cUznkABOD71BSoJ78lmdn21nb7Qae8VafgU9bt06mbHeDgfULF4ZlUq4Zd5JQC4doYRU9s8K0SLHhwr2s9xcT81TXbcDe13f7GabybaV0a/wwj0CaxT9EuvZdJMI3JlaLUBqaf1wVNm2klf7MTzzDj6JpJNa5NGSAdzcKtYn5oW0UWe33u1mpA56nkFWbffhdUM3/eJzpwHAJAXFaXfu3cyR9U5h2YtHutHN30C1ShHuyN2+EiKYCdT9UropyPZSc72f4vol27GynV7RyBKHkj7N4pRj/JXI2oxVsh2Idvefy/VOo9hBve/4BS80Sk0o0UiiKQtDi2CZvLz/N9E7i2Bi3tPi4lLrRJlKJmIQFy1yHYWAfu2+qeQ7HQD92zyH0S669E7JGK4wuaa9/LNbvDs1ANGM/KPonkd0xN+438oT6/8EORgMcDzox55Nd9E5juqd2kMh/kK35llYNGhKYOCl5mNTMJi2XtjvZs8h8APUp7DsHb3fuKfiexvzW11QEJdZiczIIujS2nXqG85a+gTyLoqtJ1ngHLG75BamP8AyjhHWkK2ZvZ+iIn9pax3hkRJ/wARor5s1s5BYYyyBvaNMcjqGR9NMR4d2ikmvRy5Dm2iORSqBBVcpCzLXbUQ8Sf5SUkdrIhSjZDr92mXDNQTYQlGwjJaaoLY+vPaBs8TonQvLXACtQCCM2kd4IVLfdko0bUcRQfBWxsDeCO2EVVKWvCGrKaLulP3fMhKtueU/dHmrmyzt4Jyyzt4JvKyqspLbgkO9o8ynEezTjq7yb9VeG2ZtNE6hgbwWbyyHRR4tk+LneACeRbJMOuPz+gV3jhbwTqKEKHlkwSRS4tkYvcJ5ud9U8i2Ti/3bfifVXARDgnLYRwUPJJ+R8FSh2ZiH7tv5QnsVxtGjQOTQFZmxDhwSgYKDJTtL2O0V5l0DglmXQPdVgbGKIcKKZOxCNukcEoy6wNwUw1qA6ooNiPju0cEtHYW10TtBRNCtiDbKOCU6gDcEpXKqFwomFsLgHBCEenzSdfRAjm6LiPRcDWqEbkCApXkh7/NAwJQhABQdCuI/r/VcRRCUAFPBDT5rqeqEIAAIW/NFacqpQ8PFAHVSjUm0ZI40P8AW9NCDh3BcgYUCYH/2Q=="/>
          <p:cNvSpPr>
            <a:spLocks noChangeAspect="1" noChangeArrowheads="1"/>
          </p:cNvSpPr>
          <p:nvPr/>
        </p:nvSpPr>
        <p:spPr bwMode="auto">
          <a:xfrm>
            <a:off x="16414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SEhUUEhQUFhUXFxUUFBUXFBQUFBUUFBQWFhQUFRQYHCggGBolHBQUITEhJSkrLi4uFx8zODMsNygtLisBCgoKDg0OGhAQGiwlHBwsLCwsLCwsLCwsLCwsLCwsLCwsLCwsLCwsLiwsLCwsLCwsLCwsLCwsLCwsLSwrLCwsK//AABEIAKwBJgMBIgACEQEDEQH/xAAcAAAABwEBAAAAAAAAAAAAAAABAgMEBQYHAAj/xABJEAABAwEFBAcFBAcFBwUAAAABAAIDEQQFEiExBkFRcQcTImGBkbEyUqHB0RRCcpIVIzNDYoLwJGOisuFEU3ODk8LxFyVUo9L/xAAZAQADAQEBAAAAAAAAAAAAAAAAAQIDBAX/xAAqEQACAgIBBAICAQQDAAAAAAAAAQIRAxIhEzFBUQQyFCJhBYHB0UJxof/aAAwDAQACEQMRAD8AohsxRm2Y8EtBe7He0MPPMeakWtadFhZtREmDuT6wMpzqnX2dJtjwlOwolYjon7JcIqouJ2YUi0VFEmMkLtvaN5whwDuBKnYSskvCMxyHXWoUvdG1ckWT+2OefmkBqUCcAKuXNtLBNQB2E8HGhVkifXTPkhjDYFH3tccVooXhzXtzZIw4JGHucNR3GoKlAEaiQWU203XaInte+KK2CPOOSgjtTajv7Lz4hI2i0XfNIHWmExSty/XxvjNOBd7LvNXV8jRq5o5uA9Sqzt5aWGxTta9jnFtGtDmucTiGgCCk7ERs/YJpRMMD3AYQ0SAximlI60ScWxdmY6RwDy59Ric4uLK64K5A96pWw13QF0ptbABRuDFiaa1NcJFCkL7geLQ8WRzxDVuE9c6mYbi9p1daplf3NGuS4mWWPq2Oc4VJq6lanXMDPxRrtuWGzB/VNw43YnEkk1Pedypd9thEX9ntLxLVtS+1HCB97UptcZsTWuNutMUrqgtAnkeA2mhAyOaKZPHsvJks0LnuxRMc84nnE0Fx4mqYW7bCyxCoc59dMDDQnfRxoFQom2JlpE32qMsEmNsbYJHdmtQ2pUjtTtFYrWIwJZmhlT2Ya1rzcKJ6sLRZv05aZYHTwsjiiDXODn1kkdhqMmCgHiVF7FSm1zyPtR6zAxrm4yBGxxOob7I8VFxbaWWOy/ZWx2hzcJYX/qmkg17zQqLsm0lkirhskkmmUs/ZNOLGih8UaMW6J6zh77zdLFE+ZrZajqxUEAUADvZAr3q4WrZN1slE1scIwAGtiicXEAGvbkI9r8IVMZ0sSNGGOysa0aND6AeAakJula1HSOMeLiqWMTyWbBdt3RQjDDGGcTq534nnNyRvlvW4LKNZc5P4YGkGQnhiNGj8RWNv6T7adOqH8rj/ANyaydIVuNT1jASKEiJlaDQVNTTMpuJG56JqO4cBUZdya2uUUNCDyPcvOsm2dudraXjk2MejU2ftHa3a2iX81PQIoW3NmpmxSOcTgdmSdO9G/R7+FOZA+ayGW9Jne1NKf+Y/6ps+UnUk8yT6rL8eJp1WbI+zhvtSRN7jIwfNEe+Futpsw/5zVjGEcB5LvAeSf48BdaRr77zsjdbZZ/BxPoEidobCDT7U097WPd8lk1V2JPoQDqyNqsFostoys9rhkk/3RJjkPc0O1PclDFQkEZjI11B4UWJh2Y7s+8d4O4962DZi83WmzMlkNZM45Hb3OjNA895bSqxzYlFWi8c23THuBcnLWLlymxipKWsltdGeyct4Oh+iQQOkDQTv3c16K5OYszL5jwguq08EjJfkf8SqbpCTUrsSeolJFuG0TBTsnJLs2tA0j+KpYchEhRqaJxLHbr7EprgpyKa/bx7vxUQJUdsyTTNE8ZKi8KaNHmU8h2ntDBRkhaOAc5QQkCMHBTTNlHG+xNSbUWt2s8n5imz76tB/fSfmKj6owKVsrSI4NulJzkef5iiulf7zvzH6pNLBvok2x6ISlc7KrnH+YpIMr/VU4mbohiZkU9hPGhi+LuCTLE8kaiYVSkZPBYhgKK4J0GrizI1T2JeCkMFyW6tELFdnM8dBFyVjs7neyCUqLtfvwjmUbJFx+PklykNaoKp59jYPakHgKpOWFmQY4ucSABSgz70KSG/jTirdCFUFVJQ3c1z3Rh7sbRmS0COoNCOIGeRQRXQ40xHCSTQHI0BfWg4nAaDvCZhqR6DEpaC62u6sNd2y5zS00Dw3EAHOFaDIOy70n9iiq6slAGnUguD88IyHaBoOVUWFEbVBiTu8ImMIa3FWgL6/dJHsZa0496ahAqOCGi5ciwOWo9GWdkcOEr/iGlZctP6Ks7PKOEvqwLHP9DTF9i3tauS1Fy4DqMISNq9kc0siTtq3xC9JPk5qsZI1EdsasOzmyUtr7VcEfvkVJ/CN/NXYnB+StEJ1Zbvlk/ZxyO/Cxx+S1ew7MWOyCrmh7/ek7TvBugT8XgTk0UHd9ApcgpGYWXYq2PFRDhr77g0+SkYujq1nV0Lf5yfQLRopHHVLtcN7h5hLYDPoujOXfaIhyY8p3H0YHfaR4R/Uq8ttLK0DwTzCIbwbWlc+FdVLmilZTv8A0yH/AMo/9MfVD/6Z8LV5x/Qq2m8W/Xek/wBJM8DodxUuUS05lTd0av8Au2hnix3yKI/o8tDfZkhd+ZvqFbYbyGdTkDQHd5pdttB0dpqltFlbzRntp2Jtg0jDvwvBTB1xWljTiglH8hPotTjt54/1xS3288a+KP1K60jEbQ0g0cCOYI9UlVblJLHKKSMY4cHNBUVatkbDL+7wE743Fvw0VUNZzIwge9aBePRm6lbNOD/DI2nhiB+Spl77NWqzftYXge+0YmeYTSG81ojgiSBExFASmkZSnYcSECgJATyQYIqal3zTWxR4ngHn5JxPK0yjEQGty8Un3O747rG5N9+F/kK4ljMBaO1oefdxSL7C7Li7dwTp1ob1la92LcBwHejfbm489Bv4/wCiXJo8eCTqcuE6X/R08s72iFzsTQQ6tBUHdV9K+BUhcmywmZLPaJhFZojhe+mN73ahkbTqc9/FRkNtBLiThr7O/wAT3qX2c2mjiglslpiMtnkdjq12GRjveaT5+Cr9jjzwwxitHdjS9orvEZNkfautaRQSsYGFpycQWmrTRS9i2IY+ytPWOFslidaIYcg0xNOhyriINVE2+1XeGFsEE73EtrJNKBhaHAkNY3IlwyqdE/te39qMzZIsETGYWsjDWuAY0DsdYW4iMu5HPg5uBXZXZmGeySTPjfJKyYRhhn6htDh1cd4qU8h2ZsrLxmgwOeyOzmUMe52UgbiIxChc3vUDbtq3yR2iIRxsZaJBM8NxdlwA9jhmKoBtdaesZKHMEjIzCH9W0uMfB9faOWvNHIcDu77LBbLLaXmBkDoGNkZJG54YST7Dw40JyHmqiVMXjf1onbglkqytcDWsYyvEtaBXxUXI4nImqqJMkEatQ6I84rR/xGfFh+izFoWm9D3sWn8UR+Dgs8/0DGv2L6WLkuGrlwUdB57C54yPgjBqBwyPJegYLudYIg+RjToTQ8lrkFrbDBiA9kAAbhuAWPxvLXAjUGoWh3Vb2WmEscaYhQ8QeI702XNWRt5bRta6riXO4cO5Rsm1sp9gBqYXzcMtnNX9phOUm48+B7kwa9o3j1RrZnsSrr5tDvvkcii9fK7WR3mUw+2MG8+SE3i0bnfBGi9D3HL2P1D3VGdamtUW0OnkIL5XkjIEuNaeCR/Sg90+a4XoPcPmjX+AckxTBIK/rX569o5/FdGZWDsyuA4VJCJ+k2+6fNC28o97XDxCdCtDn9J2kNoJCRWtNEvHf8od2mnD3OqRl5apoLZCd7xzbX5o2OM6SN8QQpcV5Q9n7JKPa12WJrgNDvFOKkLJtYwtNfaLqAk0plXMfNV/7LX2S08iPRN5bC73fgl00G7L7ZNoSfu4gfvDOtOHCikYL4B1HAcq8Qswhc9hyJGRG/LkRonjNoJ2jRh4uIJOH696Txtdi90+5sFhtoOh0UxBaAcjQgrKbsv4SgENLnUAcxpa2lMye0dCVZruvHsB2LLdx39k/VTs49xap9ibvjYix2qpMYjefvxgNdzI0Kz2/wDoxtMALoSJ2DOg7MgH4d/gtKsF7Zhp1IJop6zWgFXGaYqcTzI+zFpIIIIyoRQjmER0K9GX7spZrYP1jAH7pGgB45n7w5rJdq9jprEantxE0bIPRw+6fgm20dGLpz/XyUsQoroipLqkR0SXUNvxOCNDChMakBCuMKe5P4bojS1BRSDoETqE9zN/EkhlhXAJ6YUkYU9kZvBNCLgiAJyYkm6NNNEyxyQSq0nobdnah3RH/Os2otF6GP2tqH93EfJzvqozfVkw7mn4FyUouXAbHnYIJNDyKMhpryK7kYEa16c2O8HxOq0+CaBctaFs6NHufaFkzMMjQQciDQg8x80leewkUoxWV4jOuB1XMPI6tVAjeWmoND3KfunamSIiufeMj5b0qofEiIvO65bO7DKwjdWhwnk6lEzC1m69q4ZxgkwmurXAehRrZsPYrRnHWFx9w9nngJoiyXBmSrlfLf0XTtzglZKNwcDG7zzCrVv2XtcNess8oA3hpc3zbVOyGiIXLn5GhyPfkfiuQI5cuXJgAl47W9uj3eaRXICx629ZN9HfiaPklWXrxjafEqNXJDtiz5+3iaAw6im5Wi69t3sykYHDIZZGmhrx5KorknFMFJo2K49pYZg8trVgJzaA6m6lfRTNhvkOaS1sjQ0BxxAYnH3WgaFYPG8g1BIPdkpa7doZo3FxJfWhOImuXA7lhLC/Bssns9CXNeYlY11HCtcnZOy4hSssLZGFrwHNcKOaRUEHuWW7EX260ipeGntChILyBQ5HLLwWmXXP1kbX0IqNDrkafJPFJ3rIMiS/ZGH7c3CLFaSxv7Nwxx8Q06tJ30NVXSVpHTdMwGyt+/SUnuacIFfEFZb1qHGmeji+QnBX3HYKFN2SIesS1OlZotdxSqBJ40ONOhdRew7knRdjRS5BMpphi1JuCMXJNxTVmU2gpCv3Q4KT2gf3TP8AOfqqDVXzofd/aphxhHweEp/VnLKjViFyVouXHRB5ywowCEBC0LtMiJwoiUkOZ5lJkLZEs6iM1C3RCEWFCkbVK3dec0JrHI4d1SR5FRzAlmrJvk9LDBUXW7ekKZlBIxrxxBLT5aK0Xf0hWZ1A8SR82kjzaslal40tmjdfEx5PBtjLRYbUKf2eWu4tZX/EKplauj275c/s4Z3xks9MlkydQXjLH7EsjeT3elULIKX9JX/GRdbX0R2Z37OeZnAHA8fEAqHtXRBN+7tMbvxRuHoUys+19sZpO4/iAd6qQg6QrW32updzYQfMFWshzS/pmXwyNm6KLcPZMD+Uhb/mCj5uji8m6WfF+CWM/wDcFc4ukyQe1Cw8nEeqcM6TWfegf4OafVG6MpfAzR7ozp+w14jWxy+GA+jkkdj7eP8AY5/yj6rUY+k+DfHKPBp9ChPSdBuZKf5R/wDpPdGX4uT0ZczY23nSxz/lA9SnEWwN4n/ZJBzdEPVy0WTpQi3RyeIH1TG0dKXuwnxoPmjcT+LNd0VizdF94OPaZEwb8UzMvBtVMWLohlJ/XWmNo/gY57vM0CJN0m2hx7LGt8T8k2ftpa3ZlzGjka/FJzNcXwsmTsaFsxsPZLC7rGuke+lC97qNp+BtAldpekCzWQFrT10oGUbDkMssbxkByzWP3hf083ZdK8jeMRA+CjuqU7Fv4fNXdB79vaW1zPmmNXOOm5oGjWjcAo8p06JJujRY5YGgjUIKPgRCmJxaCkrsS4oE6M7YYOQEriiooG2Gqk3FKEIhCBtuhNXvodd/bXjjC74OaqIQrv0QH/3DnDKP8qU/qzG2mbUAgRqIVxUVZ5xaEYIrUcLrskibQ3tO5n1SScWv23c/kkCtkSwaIWrkpFESpbLir7CoSwCfWa43O1ewdw7R+ClIdknO/en/AKbysZTSPQx/r3IFgS7ArJHsK/dN5xPCMdh5xpJGeYcPULN5InZiyxXcroCBynX7I2oaNY7k8fNMp7gtTdYX+FD6J7R9nX14NcMjCuaUpLY5G6xvHNrgkS6mqdiUk2GcUk9yEvRHAnQJkTlfYJVc1yUbZjvICHA0amqqzBY593wJ4qo3UE65BA60gaABN3WgnvToyyZMUe7tjppa3TXiivlLuXFIsZxSqQ1OUo+kDC3NOKBEgCVqpLxpJCbmooajuKKClZToLJGkXxpxIUm4qkZzjFjYtRXNzSpRVafJxyghNxSbdUo4JJ2So5Z8MUquJRQiFIbfAoQrf0VGl4R97JR/h/0VMVr6L30vKz9/WD/63JT7E2byAuXUXLjoDzgEcIoRgupkIjrc3tnkE2onlvHb8B800Wq7BQLRmArHZ7MwABwGFrcTzSta7lX2MU8WOlc1rfZcGk+GRWeR2dOKDuhxdNlqJJWl0TW5hzeA7t6tVzWy1FgfHgnZpmMDgRurxUHZ5ayNjY4NijykJyDjoR3juVmua+4Wy9VEwiMVL5DRobTu4c1zNuzvlCTj9b/0WizTPfG0gYXGlQToRqO9OnvdnQbwRpSmVQkLut0U1TE9r8JoacU/wDgEPG3zZ5knq6aGpfIG+xV1aaDQb/FGkdTFVgyAIOlaitFC7X3yLO3q46mZ+TQPujSvPgl7kifZ7NitErsgXkl1cP8ACK6rJxa4OhYZdNT99kSUuDAHU1pkCRqQExnsUD3YHMFTxYxwGVc8uCaXBfM1pc92ECGv6tzm9o0OZPcpeRp1wsOueYOeRS19BJTxS1bK1adm7G4A4IxU0FGuYSdcsKirXsVEf2ZeDnkHtdSmuTgCrZNEOz2TRpqADlko+OWGOXBj/WObXC7XWpPMkhNbLyXDNk8FJt2xz2g0l8HtLfiKhQNuuG0RiuGrfebRw8wtdkkUTa4WmtOyeIyP+q1jOSE8u/2RkZZT2ko1Xe8bubIcLwA4+xIABU8HhUy0WcxvLT35d4XRGakhLGlyuxwQ1QBA91EVZ0OSSFmuQhybhyEuRqJZeBVz0UOSONHaUakrLbDmREL0UopTSJlkZ2NAXIAEVVRzObBc5JEoSiOVIxnKw9clwRKrgUqJs5WXo3fS87L+MjzY4fNVlxU/sC+l42Q/3zR5ghDXBKZ6KouQlcuM1RgMN0uO5PYbjVrjsbQnLIgNwTc2NIzPaew9W+MD7zCfJyjGRAK39IjKGF3c9vxBVMLlvFto6cesVY4LhRTGzNpzDD7QNWD3h95qr3WdyUie4GoyINajL4ocbRcsm7NSsdzRPq9ooXA5jUOPoU0tOy0jIT1dHvLu0XHdxA08Smuy20YccLyGv7zRr/Hc5X2yTBwy8t/iFza+H3Dr5cXblFEksksPVWdjix0vtFowtIPF2rj5BXC124WKy/rHFxAwsxHtOdT/AMKQls7XUJAqMxkkbxsTJmgSMxYSC060I30SqS5Y5/Kjlcd127lGgu6cM+2vc6oIc6oGPqzoc9CK6Ja3Wx9rJYZj9mjo50hY0VcN1G0ryVxvGFskL4g7BiaW1pppuPJRVp2dabJ1EZwnI11qRx5qXf8Ac6sfzISpyXN0v4RD2baiWJlY4GuhBwh+EsqOQ3J/eG1/6gPYwte4ZY6AA/w+8eSSst22jqxDIWNjGRwjtPbwLjoOQUdeFyy/aA4NDo20DBWgaAMq0TUhy6E5W6tf+ju3X+8WZry50choKUaXPPcDoN6gyzAOunleJX6BtC49w4Upql7XYZjPikaHgDsCtGjwTV8U3Xl72CTc3OjQNwpwQmCcIp15FLvvhrnFz5JhhFe0cTT3UCUftKwtJDXVJoxu93f3JrabocRkQC41fQbuA4BIWi7CxzSCKAU/iJzrRWqMJvFJ2L3peJd1bW9kkgk+6d4BVfvmTFKTQ61Fd43FL3lOGEAHE/4Mruy1KjZJi41Jq45VW2OPkmUopUgHuSTnZoaZoSxaLg5pty5Aa5dVc1q5wTJt0c01KNiRRquSLi+A1UC5dVAWFRaJQLgnYqsQc1ELU4cEBammZSxiDWrkq1c9iLJ04ECFN7Eml4WT/jx+qiMCsXR5dzprxs4aMmPErzuayPPPhU0Him3wZ6tHoVy5cuXCaFEH9BGCADgjDuSLKl0kt/VQu4PcPNv+iz/XetG6R2VszSNBKM+FWkepWcBdWL6iti8bQlwmVUIf3q2jox5lHwPFP3NtVLBQPq9o0NSHgcA7h3Kr9aUbris5Qst5oM2C6trYZaAOFfdd2XfHIqb+1gjI0O6uRWBmVPLJfM0fsSOA4EkjyKjpSXZmEum2bbNK7Kgxaa0NTXMV3cUznkABOD71BSoJ78lmdn21nb7Qae8VafgU9bt06mbHeDgfULF4ZlUq4Zd5JQC4doYRU9s8K0SLHhwr2s9xcT81TXbcDe13f7GabybaV0a/wwj0CaxT9EuvZdJMI3JlaLUBqaf1wVNm2klf7MTzzDj6JpJNa5NGSAdzcKtYn5oW0UWe33u1mpA56nkFWbffhdUM3/eJzpwHAJAXFaXfu3cyR9U5h2YtHutHN30C1ShHuyN2+EiKYCdT9UropyPZSc72f4vol27GynV7RyBKHkj7N4pRj/JXI2oxVsh2Idvefy/VOo9hBve/4BS80Sk0o0UiiKQtDi2CZvLz/N9E7i2Bi3tPi4lLrRJlKJmIQFy1yHYWAfu2+qeQ7HQD92zyH0S669E7JGK4wuaa9/LNbvDs1ANGM/KPonkd0xN+438oT6/8EORgMcDzox55Nd9E5juqd2kMh/kK35llYNGhKYOCl5mNTMJi2XtjvZs8h8APUp7DsHb3fuKfiexvzW11QEJdZiczIIujS2nXqG85a+gTyLoqtJ1ngHLG75BamP8AyjhHWkK2ZvZ+iIn9pax3hkRJ/wARor5s1s5BYYyyBvaNMcjqGR9NMR4d2ikmvRy5Dm2iORSqBBVcpCzLXbUQ8Sf5SUkdrIhSjZDr92mXDNQTYQlGwjJaaoLY+vPaBs8TonQvLXACtQCCM2kd4IVLfdko0bUcRQfBWxsDeCO2EVVKWvCGrKaLulP3fMhKtueU/dHmrmyzt4Jyyzt4JvKyqspLbgkO9o8ynEezTjq7yb9VeG2ZtNE6hgbwWbyyHRR4tk+LneACeRbJMOuPz+gV3jhbwTqKEKHlkwSRS4tkYvcJ5ud9U8i2Ti/3bfifVXARDgnLYRwUPJJ+R8FSh2ZiH7tv5QnsVxtGjQOTQFZmxDhwSgYKDJTtL2O0V5l0DglmXQPdVgbGKIcKKZOxCNukcEoy6wNwUw1qA6ooNiPju0cEtHYW10TtBRNCtiDbKOCU6gDcEpXKqFwomFsLgHBCEenzSdfRAjm6LiPRcDWqEbkCApXkh7/NAwJQhABQdCuI/r/VcRRCUAFPBDT5rqeqEIAAIW/NFacqpQ8PFAHVSjUm0ZI40P8AW9NCDh3BcgYUCYH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41475" y="-1104900"/>
            <a:ext cx="39433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4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9947CDB51157479E85C342E1A8EBD3" ma:contentTypeVersion="0" ma:contentTypeDescription="Create a new document." ma:contentTypeScope="" ma:versionID="ef46351d68a56620892b91c1d2b66c1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4F3900-D235-4BBC-B66A-914DEE661B75}"/>
</file>

<file path=customXml/itemProps2.xml><?xml version="1.0" encoding="utf-8"?>
<ds:datastoreItem xmlns:ds="http://schemas.openxmlformats.org/officeDocument/2006/customXml" ds:itemID="{B3C82B8F-AFA1-4938-AB19-8AC8AD4B6A99}"/>
</file>

<file path=customXml/itemProps3.xml><?xml version="1.0" encoding="utf-8"?>
<ds:datastoreItem xmlns:ds="http://schemas.openxmlformats.org/officeDocument/2006/customXml" ds:itemID="{CA806806-08DA-48E0-BD1B-5EFA234B407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Words>1001</Words>
  <Application>Microsoft Office PowerPoint</Application>
  <PresentationFormat>Widescreen</PresentationFormat>
  <Paragraphs>189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1_Office Theme</vt:lpstr>
      <vt:lpstr>2_Office Theme</vt:lpstr>
      <vt:lpstr>WELCOME, thanks for coming. </vt:lpstr>
      <vt:lpstr>Quebec City Cultural Trip Wednesday June 12th – Saturday, June 15th 2019  </vt:lpstr>
      <vt:lpstr>PowerPoint Presentation</vt:lpstr>
      <vt:lpstr>Chaperones</vt:lpstr>
      <vt:lpstr>Itinerary</vt:lpstr>
      <vt:lpstr>What to bring [Packing list was provided to all students and is also posted on the QMS website]</vt:lpstr>
      <vt:lpstr>Transportation and Accommodations</vt:lpstr>
      <vt:lpstr>Meals</vt:lpstr>
      <vt:lpstr>How much spending money is needed?</vt:lpstr>
      <vt:lpstr> Electronic devices</vt:lpstr>
      <vt:lpstr> General Rules</vt:lpstr>
      <vt:lpstr>Questions?</vt:lpstr>
    </vt:vector>
  </TitlesOfParts>
  <Company>Anglophone South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Montreal Cultural Exchange</dc:title>
  <dc:creator>Verzilli, Julie  (ASD-E)</dc:creator>
  <cp:lastModifiedBy>Donovan, Gregory (ASD-S)</cp:lastModifiedBy>
  <cp:revision>95</cp:revision>
  <cp:lastPrinted>2015-11-19T19:17:51Z</cp:lastPrinted>
  <dcterms:created xsi:type="dcterms:W3CDTF">2015-11-17T22:07:18Z</dcterms:created>
  <dcterms:modified xsi:type="dcterms:W3CDTF">2019-05-31T16:06:17Z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0x010100449947CDB51157479E85C342E1A8EBD3</vt:lpwstr>
  </property>
</Properties>
</file>